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12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4FAB73BC-B049-4115-A692-8D63A059BFB8}"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473169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27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24729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811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835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2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4179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64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918713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30123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96DFF08F-DC6B-4601-B491-B0F83F6DD2DA}" type="datetimeFigureOut">
              <a:rPr lang="en-US" smtClean="0"/>
              <a:t>9/14/2020</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339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6DFF08F-DC6B-4601-B491-B0F83F6DD2DA}" type="datetimeFigureOut">
              <a:rPr lang="en-US" smtClean="0"/>
              <a:pPr/>
              <a:t>9/14/2020</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261896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martsheet.com/human-resource-manage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Management information system</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52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Tactical Management</a:t>
            </a:r>
          </a:p>
        </p:txBody>
      </p:sp>
      <p:sp>
        <p:nvSpPr>
          <p:cNvPr id="3" name="Content Placeholder 2"/>
          <p:cNvSpPr>
            <a:spLocks noGrp="1"/>
          </p:cNvSpPr>
          <p:nvPr>
            <p:ph idx="1"/>
          </p:nvPr>
        </p:nvSpPr>
        <p:spPr>
          <a:xfrm>
            <a:off x="4303057" y="1479176"/>
            <a:ext cx="4679578" cy="5257801"/>
          </a:xfrm>
        </p:spPr>
        <p:txBody>
          <a:bodyPr>
            <a:noAutofit/>
          </a:bodyPr>
          <a:lstStyle/>
          <a:p>
            <a:pPr algn="just"/>
            <a:r>
              <a:rPr lang="en-US" sz="1700" dirty="0">
                <a:effectLst/>
              </a:rPr>
              <a:t>Dominated by middle-level managers, heads of departments, supervisors, etc. </a:t>
            </a:r>
          </a:p>
          <a:p>
            <a:pPr algn="just"/>
            <a:r>
              <a:rPr lang="en-US" sz="1700" dirty="0">
                <a:effectLst/>
              </a:rPr>
              <a:t>The users at this level usually oversee the activities of the users at the operational management level.</a:t>
            </a:r>
          </a:p>
          <a:p>
            <a:pPr algn="just"/>
            <a:r>
              <a:rPr lang="en-US" sz="1700" dirty="0">
                <a:effectLst/>
              </a:rPr>
              <a:t>Tactical users make semi-structured decisions, based on set guidelines and judgmental calls. </a:t>
            </a:r>
          </a:p>
          <a:p>
            <a:pPr algn="just"/>
            <a:r>
              <a:rPr lang="en-US" sz="1700" dirty="0">
                <a:effectLst/>
              </a:rPr>
              <a:t>As an example, a tactical manager can check the credit limit and payments history of a customer and decide to make an exception to raise the credit limit for a particular customer. The decision is partly structured in the sense that the tactical manager has to use existing information to identify a payments history that benefits the organization and an allowed increase percentage.</a:t>
            </a:r>
          </a:p>
        </p:txBody>
      </p:sp>
      <p:pic>
        <p:nvPicPr>
          <p:cNvPr id="4" name="Picture 2" descr="Types of Information System: TPS, DSS &amp; Pyrami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74255"/>
            <a:ext cx="4289612" cy="3229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165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Management</a:t>
            </a:r>
          </a:p>
        </p:txBody>
      </p:sp>
      <p:sp>
        <p:nvSpPr>
          <p:cNvPr id="3" name="Content Placeholder 2"/>
          <p:cNvSpPr>
            <a:spLocks noGrp="1"/>
          </p:cNvSpPr>
          <p:nvPr>
            <p:ph idx="1"/>
          </p:nvPr>
        </p:nvSpPr>
        <p:spPr>
          <a:xfrm>
            <a:off x="4303057" y="1479176"/>
            <a:ext cx="4679578" cy="5257801"/>
          </a:xfrm>
        </p:spPr>
        <p:txBody>
          <a:bodyPr>
            <a:noAutofit/>
          </a:bodyPr>
          <a:lstStyle/>
          <a:p>
            <a:pPr algn="just"/>
            <a:r>
              <a:rPr lang="en-US" sz="1800" dirty="0">
                <a:effectLst/>
              </a:rPr>
              <a:t>Most senior level in an organization. </a:t>
            </a:r>
          </a:p>
          <a:p>
            <a:pPr algn="just"/>
            <a:r>
              <a:rPr lang="en-US" sz="1800" dirty="0">
                <a:effectLst/>
              </a:rPr>
              <a:t>The users at this level make unstructured decisions. </a:t>
            </a:r>
          </a:p>
          <a:p>
            <a:pPr algn="just"/>
            <a:r>
              <a:rPr lang="en-US" sz="1800" dirty="0">
                <a:effectLst/>
              </a:rPr>
              <a:t>Senior level managers are concerned with the long-term planning of the organization. </a:t>
            </a:r>
          </a:p>
          <a:p>
            <a:pPr algn="just"/>
            <a:r>
              <a:rPr lang="en-US" sz="1800" dirty="0">
                <a:effectLst/>
              </a:rPr>
              <a:t>They use information from tactical managers and external data to guide them when making unstructured decisions.</a:t>
            </a:r>
            <a:endParaRPr lang="en-US" sz="1700" dirty="0">
              <a:effectLst/>
            </a:endParaRPr>
          </a:p>
        </p:txBody>
      </p:sp>
      <p:pic>
        <p:nvPicPr>
          <p:cNvPr id="4" name="Picture 2" descr="Types of Information System: TPS, DSS &amp; Pyrami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74255"/>
            <a:ext cx="4289612" cy="3229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953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rPr>
              <a:t>Transaction Processing System (TPS)</a:t>
            </a:r>
          </a:p>
        </p:txBody>
      </p:sp>
      <p:sp>
        <p:nvSpPr>
          <p:cNvPr id="3" name="Content Placeholder 2"/>
          <p:cNvSpPr>
            <a:spLocks noGrp="1"/>
          </p:cNvSpPr>
          <p:nvPr>
            <p:ph idx="1"/>
          </p:nvPr>
        </p:nvSpPr>
        <p:spPr>
          <a:xfrm>
            <a:off x="363071" y="1867465"/>
            <a:ext cx="8471647" cy="4761936"/>
          </a:xfrm>
        </p:spPr>
        <p:txBody>
          <a:bodyPr>
            <a:noAutofit/>
          </a:bodyPr>
          <a:lstStyle/>
          <a:p>
            <a:pPr algn="just"/>
            <a:r>
              <a:rPr lang="en-US" sz="1800" dirty="0">
                <a:effectLst/>
              </a:rPr>
              <a:t>Used to record day to day business transactions of the organization. At operational management level. </a:t>
            </a:r>
          </a:p>
          <a:p>
            <a:pPr algn="just"/>
            <a:r>
              <a:rPr lang="en-US" sz="1800" dirty="0">
                <a:effectLst/>
              </a:rPr>
              <a:t>The main objective of a transaction processing system is to answer routine questions such as;</a:t>
            </a:r>
          </a:p>
          <a:p>
            <a:pPr lvl="1" algn="just"/>
            <a:r>
              <a:rPr lang="en-US" dirty="0">
                <a:effectLst/>
              </a:rPr>
              <a:t>How many printers were sold today?</a:t>
            </a:r>
          </a:p>
          <a:p>
            <a:pPr lvl="1" algn="just"/>
            <a:r>
              <a:rPr lang="en-US" dirty="0">
                <a:effectLst/>
              </a:rPr>
              <a:t>How much inventory do we have at hand?</a:t>
            </a:r>
          </a:p>
          <a:p>
            <a:pPr lvl="1" algn="just"/>
            <a:r>
              <a:rPr lang="en-US" dirty="0">
                <a:effectLst/>
              </a:rPr>
              <a:t>What is the outstanding due for John Doe?</a:t>
            </a:r>
          </a:p>
          <a:p>
            <a:pPr algn="just"/>
            <a:r>
              <a:rPr lang="en-US" sz="1800" dirty="0">
                <a:effectLst/>
              </a:rPr>
              <a:t>By recording the day to day business transactions, </a:t>
            </a:r>
            <a:r>
              <a:rPr lang="en-US" sz="1800" dirty="0" err="1">
                <a:effectLst/>
              </a:rPr>
              <a:t>TPS</a:t>
            </a:r>
            <a:r>
              <a:rPr lang="en-US" sz="1800" dirty="0">
                <a:effectLst/>
              </a:rPr>
              <a:t> system provides answers to the above questions in a timely manner.</a:t>
            </a:r>
          </a:p>
          <a:p>
            <a:pPr algn="just"/>
            <a:r>
              <a:rPr lang="en-US" sz="1800" dirty="0">
                <a:effectLst/>
              </a:rPr>
              <a:t>The decisions made by operational managers are routine and highly structured.</a:t>
            </a:r>
          </a:p>
          <a:p>
            <a:pPr algn="just"/>
            <a:r>
              <a:rPr lang="en-US" sz="1800" dirty="0">
                <a:effectLst/>
              </a:rPr>
              <a:t>The information produced from the transaction processing system is very detailed.</a:t>
            </a:r>
          </a:p>
          <a:p>
            <a:pPr algn="just"/>
            <a:endParaRPr lang="en-US" sz="1800" dirty="0">
              <a:effectLst/>
            </a:endParaRPr>
          </a:p>
        </p:txBody>
      </p:sp>
    </p:spTree>
    <p:extLst>
      <p:ext uri="{BB962C8B-B14F-4D97-AF65-F5344CB8AC3E}">
        <p14:creationId xmlns:p14="http://schemas.microsoft.com/office/powerpoint/2010/main" val="224311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rPr>
              <a:t>Transaction Processing System (TPS)</a:t>
            </a:r>
          </a:p>
        </p:txBody>
      </p:sp>
      <p:sp>
        <p:nvSpPr>
          <p:cNvPr id="3" name="Content Placeholder 2"/>
          <p:cNvSpPr>
            <a:spLocks noGrp="1"/>
          </p:cNvSpPr>
          <p:nvPr>
            <p:ph idx="1"/>
          </p:nvPr>
        </p:nvSpPr>
        <p:spPr>
          <a:xfrm>
            <a:off x="363071" y="2096064"/>
            <a:ext cx="8471647" cy="4761936"/>
          </a:xfrm>
        </p:spPr>
        <p:txBody>
          <a:bodyPr>
            <a:noAutofit/>
          </a:bodyPr>
          <a:lstStyle/>
          <a:p>
            <a:pPr algn="just"/>
            <a:r>
              <a:rPr lang="en-US" sz="1800" dirty="0">
                <a:effectLst/>
              </a:rPr>
              <a:t>For example, banks that give out loans require that the company that a person works for should have a memorandum of understanding (MoU) with the bank. If a person whose employer has a MoU with the bank applies for a loan, all that the operational staff has to do is verify the submitted documents. If they meet the requirements, then the loan application documents are processed. If they do not meet the requirements, then the client is advised to see tactical management staff to see the possibility of signing a MoU.</a:t>
            </a:r>
          </a:p>
          <a:p>
            <a:pPr algn="just"/>
            <a:r>
              <a:rPr lang="en-US" sz="1800" dirty="0">
                <a:effectLst/>
              </a:rPr>
              <a:t>Examples of transaction processing systems include;</a:t>
            </a:r>
          </a:p>
          <a:p>
            <a:pPr algn="just"/>
            <a:r>
              <a:rPr lang="en-US" sz="1800" b="1" dirty="0">
                <a:effectLst/>
              </a:rPr>
              <a:t>Point of Sale Systems</a:t>
            </a:r>
            <a:r>
              <a:rPr lang="en-US" sz="1800" dirty="0">
                <a:effectLst/>
              </a:rPr>
              <a:t> – records daily sales</a:t>
            </a:r>
          </a:p>
          <a:p>
            <a:pPr algn="just"/>
            <a:r>
              <a:rPr lang="en-US" sz="1800" b="1" dirty="0">
                <a:effectLst/>
              </a:rPr>
              <a:t>Payroll systems</a:t>
            </a:r>
            <a:r>
              <a:rPr lang="en-US" sz="1800" dirty="0">
                <a:effectLst/>
              </a:rPr>
              <a:t> – processing employees salary, loans management, etc.</a:t>
            </a:r>
          </a:p>
          <a:p>
            <a:pPr algn="just"/>
            <a:r>
              <a:rPr lang="en-US" sz="1800" b="1" dirty="0">
                <a:effectLst/>
              </a:rPr>
              <a:t>Stock Control systems</a:t>
            </a:r>
            <a:r>
              <a:rPr lang="en-US" sz="1800" dirty="0">
                <a:effectLst/>
              </a:rPr>
              <a:t> – keeping track of inventory levels</a:t>
            </a:r>
          </a:p>
          <a:p>
            <a:pPr algn="just"/>
            <a:r>
              <a:rPr lang="en-US" sz="1800" b="1" dirty="0">
                <a:effectLst/>
              </a:rPr>
              <a:t>Airline booking systems</a:t>
            </a:r>
            <a:r>
              <a:rPr lang="en-US" sz="1800" dirty="0">
                <a:effectLst/>
              </a:rPr>
              <a:t> – flights booking management</a:t>
            </a:r>
          </a:p>
          <a:p>
            <a:pPr algn="just"/>
            <a:endParaRPr lang="en-US" sz="1800" dirty="0"/>
          </a:p>
        </p:txBody>
      </p:sp>
    </p:spTree>
    <p:extLst>
      <p:ext uri="{BB962C8B-B14F-4D97-AF65-F5344CB8AC3E}">
        <p14:creationId xmlns:p14="http://schemas.microsoft.com/office/powerpoint/2010/main" val="2592202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Management Information System (MIS)</a:t>
            </a:r>
            <a:endParaRPr lang="en-US" dirty="0"/>
          </a:p>
        </p:txBody>
      </p:sp>
      <p:sp>
        <p:nvSpPr>
          <p:cNvPr id="3" name="Content Placeholder 2"/>
          <p:cNvSpPr>
            <a:spLocks noGrp="1"/>
          </p:cNvSpPr>
          <p:nvPr>
            <p:ph idx="1"/>
          </p:nvPr>
        </p:nvSpPr>
        <p:spPr>
          <a:xfrm>
            <a:off x="685345" y="2096064"/>
            <a:ext cx="8162819" cy="4761936"/>
          </a:xfrm>
        </p:spPr>
        <p:txBody>
          <a:bodyPr>
            <a:noAutofit/>
          </a:bodyPr>
          <a:lstStyle/>
          <a:p>
            <a:pPr algn="just"/>
            <a:r>
              <a:rPr lang="en-US" sz="1800" dirty="0">
                <a:effectLst/>
              </a:rPr>
              <a:t>Used by tactical managers to monitor the organization's current performance status. </a:t>
            </a:r>
          </a:p>
          <a:p>
            <a:pPr algn="just"/>
            <a:r>
              <a:rPr lang="en-US" sz="1800" dirty="0">
                <a:effectLst/>
              </a:rPr>
              <a:t>The output from a transaction processing system is used as input to a management information system.</a:t>
            </a:r>
          </a:p>
          <a:p>
            <a:pPr algn="just"/>
            <a:r>
              <a:rPr lang="en-US" sz="1800" dirty="0">
                <a:effectLst/>
              </a:rPr>
              <a:t>The MIS system analyzes the input with routine algorithms i.e. aggregate, compare and summarizes the results to produced reports that tactical managers use to monitor, control and predict future performance.</a:t>
            </a:r>
          </a:p>
          <a:p>
            <a:pPr algn="just"/>
            <a:r>
              <a:rPr lang="en-US" sz="1800" dirty="0">
                <a:effectLst/>
              </a:rPr>
              <a:t>For example, input from a point of sale system can be used to analyze trends of products that are performing well and those that are not performing well. This information can be used to make future inventory orders i.e. increasing orders for well-performing products and reduce the orders of products that are not performing well.</a:t>
            </a:r>
          </a:p>
        </p:txBody>
      </p:sp>
    </p:spTree>
    <p:extLst>
      <p:ext uri="{BB962C8B-B14F-4D97-AF65-F5344CB8AC3E}">
        <p14:creationId xmlns:p14="http://schemas.microsoft.com/office/powerpoint/2010/main" val="325603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Management Information System (MIS)</a:t>
            </a:r>
            <a:endParaRPr lang="en-US" dirty="0"/>
          </a:p>
        </p:txBody>
      </p:sp>
      <p:sp>
        <p:nvSpPr>
          <p:cNvPr id="3" name="Content Placeholder 2"/>
          <p:cNvSpPr>
            <a:spLocks noGrp="1"/>
          </p:cNvSpPr>
          <p:nvPr>
            <p:ph idx="1"/>
          </p:nvPr>
        </p:nvSpPr>
        <p:spPr>
          <a:xfrm>
            <a:off x="685345" y="2096064"/>
            <a:ext cx="8162819" cy="4761936"/>
          </a:xfrm>
        </p:spPr>
        <p:txBody>
          <a:bodyPr>
            <a:noAutofit/>
          </a:bodyPr>
          <a:lstStyle/>
          <a:p>
            <a:pPr algn="just"/>
            <a:r>
              <a:rPr lang="en-US" sz="1800" dirty="0">
                <a:effectLst/>
              </a:rPr>
              <a:t>Examples of management information systems include;</a:t>
            </a:r>
          </a:p>
          <a:p>
            <a:pPr lvl="1" algn="just"/>
            <a:r>
              <a:rPr lang="en-US" sz="1600" b="1" dirty="0">
                <a:effectLst/>
              </a:rPr>
              <a:t>Sales management systems</a:t>
            </a:r>
            <a:r>
              <a:rPr lang="en-US" sz="1600" dirty="0">
                <a:effectLst/>
              </a:rPr>
              <a:t> – they get input from the point of sale system</a:t>
            </a:r>
          </a:p>
          <a:p>
            <a:pPr lvl="1" algn="just"/>
            <a:r>
              <a:rPr lang="en-US" sz="1600" b="1" dirty="0">
                <a:effectLst/>
              </a:rPr>
              <a:t>Budgeting systems</a:t>
            </a:r>
            <a:r>
              <a:rPr lang="en-US" sz="1600" dirty="0">
                <a:effectLst/>
              </a:rPr>
              <a:t> – gives an overview of how much money is spent within the organization for the short and long terms.</a:t>
            </a:r>
          </a:p>
          <a:p>
            <a:pPr lvl="1" algn="just"/>
            <a:r>
              <a:rPr lang="en-US" sz="1600" b="1" dirty="0">
                <a:effectLst/>
              </a:rPr>
              <a:t>Human resource management system</a:t>
            </a:r>
            <a:r>
              <a:rPr lang="en-US" sz="1600" dirty="0">
                <a:effectLst/>
              </a:rPr>
              <a:t> – overall welfare of the employees, staff turnover, etc.</a:t>
            </a:r>
          </a:p>
          <a:p>
            <a:pPr algn="just"/>
            <a:r>
              <a:rPr lang="en-US" sz="1800" dirty="0">
                <a:effectLst/>
              </a:rPr>
              <a:t>Tactical managers are responsible for the semi-structured decision. </a:t>
            </a:r>
          </a:p>
          <a:p>
            <a:pPr algn="just"/>
            <a:r>
              <a:rPr lang="en-US" sz="1800" dirty="0">
                <a:effectLst/>
              </a:rPr>
              <a:t>MIS systems provide the information needed to make the structured decision and based on the experience of the tactical managers, they make judgement calls i.e. predict how much of goods or inventory should be ordered for the second quarter based on the sales of the first quarter.</a:t>
            </a:r>
          </a:p>
        </p:txBody>
      </p:sp>
    </p:spTree>
    <p:extLst>
      <p:ext uri="{BB962C8B-B14F-4D97-AF65-F5344CB8AC3E}">
        <p14:creationId xmlns:p14="http://schemas.microsoft.com/office/powerpoint/2010/main" val="3370975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Decision Support System (</a:t>
            </a:r>
            <a:r>
              <a:rPr lang="en-US" dirty="0" err="1">
                <a:effectLst/>
              </a:rPr>
              <a:t>DSS</a:t>
            </a:r>
            <a:r>
              <a:rPr lang="en-US" dirty="0">
                <a:effectLst/>
              </a:rPr>
              <a:t>)</a:t>
            </a:r>
            <a:endParaRPr lang="en-US" dirty="0"/>
          </a:p>
        </p:txBody>
      </p:sp>
      <p:sp>
        <p:nvSpPr>
          <p:cNvPr id="3" name="Content Placeholder 2"/>
          <p:cNvSpPr>
            <a:spLocks noGrp="1"/>
          </p:cNvSpPr>
          <p:nvPr>
            <p:ph idx="1"/>
          </p:nvPr>
        </p:nvSpPr>
        <p:spPr>
          <a:xfrm>
            <a:off x="685346" y="2096064"/>
            <a:ext cx="8176266" cy="4452654"/>
          </a:xfrm>
        </p:spPr>
        <p:txBody>
          <a:bodyPr>
            <a:noAutofit/>
          </a:bodyPr>
          <a:lstStyle/>
          <a:p>
            <a:pPr algn="just"/>
            <a:r>
              <a:rPr lang="en-US" sz="1800" dirty="0">
                <a:effectLst/>
              </a:rPr>
              <a:t> Used by senior management to make non-routine decisions. </a:t>
            </a:r>
          </a:p>
          <a:p>
            <a:pPr algn="just"/>
            <a:r>
              <a:rPr lang="en-US" sz="1800" dirty="0" err="1">
                <a:effectLst/>
              </a:rPr>
              <a:t>DSS</a:t>
            </a:r>
            <a:r>
              <a:rPr lang="en-US" sz="1800" dirty="0">
                <a:effectLst/>
              </a:rPr>
              <a:t> use input from internal systems (transaction processing systems and management information systems) and external systems.</a:t>
            </a:r>
          </a:p>
          <a:p>
            <a:pPr algn="just"/>
            <a:r>
              <a:rPr lang="en-US" sz="1800" dirty="0">
                <a:effectLst/>
              </a:rPr>
              <a:t>The main objective of </a:t>
            </a:r>
            <a:r>
              <a:rPr lang="en-US" sz="1800" dirty="0" err="1">
                <a:effectLst/>
              </a:rPr>
              <a:t>DSS</a:t>
            </a:r>
            <a:r>
              <a:rPr lang="en-US" sz="1800" dirty="0">
                <a:effectLst/>
              </a:rPr>
              <a:t> is to provide solutions to problems that are unique and change frequently.  It answers questions such as;</a:t>
            </a:r>
          </a:p>
          <a:p>
            <a:pPr lvl="1" algn="just"/>
            <a:r>
              <a:rPr lang="en-US" dirty="0">
                <a:effectLst/>
              </a:rPr>
              <a:t>What would be the impact of employees' performance if we double the production lot at the factory?</a:t>
            </a:r>
          </a:p>
          <a:p>
            <a:pPr lvl="1" algn="just"/>
            <a:r>
              <a:rPr lang="en-US" dirty="0">
                <a:effectLst/>
              </a:rPr>
              <a:t>What would happen to our sales if a new competitor entered the market?</a:t>
            </a:r>
          </a:p>
          <a:p>
            <a:pPr algn="just"/>
            <a:r>
              <a:rPr lang="en-US" sz="1800" dirty="0">
                <a:effectLst/>
              </a:rPr>
              <a:t>Decision support systems use sophisticated mathematical models, and statistical techniques (probability, predictive modeling, etc.) to provide solutions, and they are very interactive.</a:t>
            </a:r>
          </a:p>
        </p:txBody>
      </p:sp>
    </p:spTree>
    <p:extLst>
      <p:ext uri="{BB962C8B-B14F-4D97-AF65-F5344CB8AC3E}">
        <p14:creationId xmlns:p14="http://schemas.microsoft.com/office/powerpoint/2010/main" val="929167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Decision Support System (</a:t>
            </a:r>
            <a:r>
              <a:rPr lang="en-US" dirty="0" err="1">
                <a:effectLst/>
              </a:rPr>
              <a:t>DSS</a:t>
            </a:r>
            <a:r>
              <a:rPr lang="en-US" dirty="0">
                <a:effectLst/>
              </a:rPr>
              <a:t>)</a:t>
            </a:r>
            <a:endParaRPr lang="en-US" dirty="0"/>
          </a:p>
        </p:txBody>
      </p:sp>
      <p:sp>
        <p:nvSpPr>
          <p:cNvPr id="3" name="Content Placeholder 2"/>
          <p:cNvSpPr>
            <a:spLocks noGrp="1"/>
          </p:cNvSpPr>
          <p:nvPr>
            <p:ph idx="1"/>
          </p:nvPr>
        </p:nvSpPr>
        <p:spPr>
          <a:xfrm>
            <a:off x="685346" y="2096064"/>
            <a:ext cx="8176266" cy="4452654"/>
          </a:xfrm>
        </p:spPr>
        <p:txBody>
          <a:bodyPr>
            <a:noAutofit/>
          </a:bodyPr>
          <a:lstStyle/>
          <a:p>
            <a:pPr algn="just"/>
            <a:r>
              <a:rPr lang="en-US" sz="1800" dirty="0">
                <a:effectLst/>
              </a:rPr>
              <a:t> Examples of decision support systems include;</a:t>
            </a:r>
          </a:p>
          <a:p>
            <a:pPr lvl="1" algn="just"/>
            <a:r>
              <a:rPr lang="en-US" b="1" dirty="0">
                <a:effectLst/>
              </a:rPr>
              <a:t>Financial planning systems</a:t>
            </a:r>
            <a:r>
              <a:rPr lang="en-US" dirty="0">
                <a:effectLst/>
              </a:rPr>
              <a:t> – it enables managers to evaluate alternative ways of achieving goals. The objective is to find the optimal way of achieving the goal. For example, the net profit for a business is calculated using the formula Total Sales less (Cost of Goods + Expenses). A financial planning system will enable senior executives to ask what if questions and adjust the values for total sales, the cost of goods, etc. to see the effect of the decision and on the net profit and find the most optimal way.</a:t>
            </a:r>
          </a:p>
          <a:p>
            <a:pPr lvl="1" algn="just"/>
            <a:r>
              <a:rPr lang="en-US" b="1" dirty="0">
                <a:effectLst/>
              </a:rPr>
              <a:t>Bank loan management systems</a:t>
            </a:r>
            <a:r>
              <a:rPr lang="en-US" dirty="0">
                <a:effectLst/>
              </a:rPr>
              <a:t> – it is used to verify the credit of the loan applicant and predict the likelihood of the loan being recovered.</a:t>
            </a:r>
          </a:p>
          <a:p>
            <a:pPr algn="just"/>
            <a:endParaRPr lang="en-US" sz="1800" dirty="0"/>
          </a:p>
        </p:txBody>
      </p:sp>
    </p:spTree>
    <p:extLst>
      <p:ext uri="{BB962C8B-B14F-4D97-AF65-F5344CB8AC3E}">
        <p14:creationId xmlns:p14="http://schemas.microsoft.com/office/powerpoint/2010/main" val="419488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Management Information Systems (MIS)?</a:t>
            </a:r>
          </a:p>
        </p:txBody>
      </p:sp>
      <p:sp>
        <p:nvSpPr>
          <p:cNvPr id="3" name="Content Placeholder 2"/>
          <p:cNvSpPr>
            <a:spLocks noGrp="1"/>
          </p:cNvSpPr>
          <p:nvPr>
            <p:ph idx="1"/>
          </p:nvPr>
        </p:nvSpPr>
        <p:spPr/>
        <p:txBody>
          <a:bodyPr>
            <a:normAutofit lnSpcReduction="10000"/>
          </a:bodyPr>
          <a:lstStyle/>
          <a:p>
            <a:pPr algn="just"/>
            <a:r>
              <a:rPr lang="en-US" sz="2200" dirty="0"/>
              <a:t>A management information system (MIS) is a computer system consisting of hardware and software that serves as the backbone of an organization’s operations. </a:t>
            </a:r>
          </a:p>
          <a:p>
            <a:pPr algn="just"/>
            <a:r>
              <a:rPr lang="en-US" sz="2200" dirty="0"/>
              <a:t>An MIS gathers data from multiple online systems, analyzes the information, and reports data to aid in management decision-making.</a:t>
            </a:r>
          </a:p>
          <a:p>
            <a:pPr algn="just"/>
            <a:r>
              <a:rPr lang="en-US" sz="2200" dirty="0"/>
              <a:t>MIS is also the study of how such systems work.</a:t>
            </a:r>
          </a:p>
          <a:p>
            <a:pPr algn="just"/>
            <a:endParaRPr lang="en-US" sz="2200" dirty="0"/>
          </a:p>
        </p:txBody>
      </p:sp>
    </p:spTree>
    <p:extLst>
      <p:ext uri="{BB962C8B-B14F-4D97-AF65-F5344CB8AC3E}">
        <p14:creationId xmlns:p14="http://schemas.microsoft.com/office/powerpoint/2010/main" val="325389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Improved Decision-Making</a:t>
            </a:r>
            <a:br>
              <a:rPr lang="en-US" dirty="0"/>
            </a:br>
            <a:endParaRPr lang="en-US" dirty="0"/>
          </a:p>
        </p:txBody>
      </p:sp>
      <p:sp>
        <p:nvSpPr>
          <p:cNvPr id="3" name="Content Placeholder 2"/>
          <p:cNvSpPr>
            <a:spLocks noGrp="1"/>
          </p:cNvSpPr>
          <p:nvPr>
            <p:ph idx="1"/>
          </p:nvPr>
        </p:nvSpPr>
        <p:spPr>
          <a:xfrm>
            <a:off x="726141" y="1683573"/>
            <a:ext cx="8052063" cy="4824804"/>
          </a:xfrm>
        </p:spPr>
        <p:txBody>
          <a:bodyPr>
            <a:noAutofit/>
          </a:bodyPr>
          <a:lstStyle/>
          <a:p>
            <a:r>
              <a:rPr lang="en-US" sz="2200" dirty="0"/>
              <a:t>The purpose of an MIS is improved decision-making, by providing up-to-date, accurate data on a variety of organizational assets, including:</a:t>
            </a:r>
          </a:p>
          <a:p>
            <a:pPr marL="0" indent="0">
              <a:buNone/>
            </a:pPr>
            <a:endParaRPr lang="en-US" sz="2200" dirty="0"/>
          </a:p>
          <a:p>
            <a:pPr>
              <a:lnSpc>
                <a:spcPct val="100000"/>
              </a:lnSpc>
              <a:spcBef>
                <a:spcPts val="0"/>
              </a:spcBef>
              <a:buFont typeface="Wingdings" panose="05000000000000000000" pitchFamily="2" charset="2"/>
              <a:buChar char="§"/>
            </a:pPr>
            <a:r>
              <a:rPr lang="en-US" sz="2200" dirty="0"/>
              <a:t>Financials</a:t>
            </a:r>
          </a:p>
          <a:p>
            <a:pPr>
              <a:lnSpc>
                <a:spcPct val="100000"/>
              </a:lnSpc>
              <a:spcBef>
                <a:spcPts val="0"/>
              </a:spcBef>
              <a:buFont typeface="Wingdings" panose="05000000000000000000" pitchFamily="2" charset="2"/>
              <a:buChar char="§"/>
            </a:pPr>
            <a:r>
              <a:rPr lang="en-US" sz="2200" dirty="0"/>
              <a:t>Inventory</a:t>
            </a:r>
          </a:p>
          <a:p>
            <a:pPr>
              <a:lnSpc>
                <a:spcPct val="100000"/>
              </a:lnSpc>
              <a:spcBef>
                <a:spcPts val="0"/>
              </a:spcBef>
              <a:buFont typeface="Wingdings" panose="05000000000000000000" pitchFamily="2" charset="2"/>
              <a:buChar char="§"/>
            </a:pPr>
            <a:r>
              <a:rPr lang="en-US" sz="2200" dirty="0"/>
              <a:t>Personnel</a:t>
            </a:r>
          </a:p>
          <a:p>
            <a:pPr>
              <a:lnSpc>
                <a:spcPct val="100000"/>
              </a:lnSpc>
              <a:spcBef>
                <a:spcPts val="0"/>
              </a:spcBef>
              <a:buFont typeface="Wingdings" panose="05000000000000000000" pitchFamily="2" charset="2"/>
              <a:buChar char="§"/>
            </a:pPr>
            <a:r>
              <a:rPr lang="en-US" sz="2200" dirty="0"/>
              <a:t>Project timelines</a:t>
            </a:r>
          </a:p>
          <a:p>
            <a:pPr>
              <a:lnSpc>
                <a:spcPct val="100000"/>
              </a:lnSpc>
              <a:spcBef>
                <a:spcPts val="0"/>
              </a:spcBef>
              <a:buFont typeface="Wingdings" panose="05000000000000000000" pitchFamily="2" charset="2"/>
              <a:buChar char="§"/>
            </a:pPr>
            <a:r>
              <a:rPr lang="en-US" sz="2200" dirty="0"/>
              <a:t>Manufacturing</a:t>
            </a:r>
          </a:p>
          <a:p>
            <a:pPr>
              <a:lnSpc>
                <a:spcPct val="100000"/>
              </a:lnSpc>
              <a:spcBef>
                <a:spcPts val="0"/>
              </a:spcBef>
              <a:buFont typeface="Wingdings" panose="05000000000000000000" pitchFamily="2" charset="2"/>
              <a:buChar char="§"/>
            </a:pPr>
            <a:r>
              <a:rPr lang="en-US" sz="2200" dirty="0"/>
              <a:t>Real estate</a:t>
            </a:r>
          </a:p>
          <a:p>
            <a:pPr>
              <a:lnSpc>
                <a:spcPct val="100000"/>
              </a:lnSpc>
              <a:spcBef>
                <a:spcPts val="0"/>
              </a:spcBef>
              <a:buFont typeface="Wingdings" panose="05000000000000000000" pitchFamily="2" charset="2"/>
              <a:buChar char="§"/>
            </a:pPr>
            <a:r>
              <a:rPr lang="en-US" sz="2200" dirty="0"/>
              <a:t>Marketing</a:t>
            </a:r>
          </a:p>
          <a:p>
            <a:pPr>
              <a:lnSpc>
                <a:spcPct val="100000"/>
              </a:lnSpc>
              <a:spcBef>
                <a:spcPts val="0"/>
              </a:spcBef>
              <a:buFont typeface="Wingdings" panose="05000000000000000000" pitchFamily="2" charset="2"/>
              <a:buChar char="§"/>
            </a:pPr>
            <a:r>
              <a:rPr lang="en-US" sz="2200" dirty="0"/>
              <a:t>Raw materials</a:t>
            </a:r>
          </a:p>
          <a:p>
            <a:pPr>
              <a:lnSpc>
                <a:spcPct val="100000"/>
              </a:lnSpc>
              <a:spcBef>
                <a:spcPts val="0"/>
              </a:spcBef>
              <a:buFont typeface="Wingdings" panose="05000000000000000000" pitchFamily="2" charset="2"/>
              <a:buChar char="§"/>
            </a:pPr>
            <a:r>
              <a:rPr lang="en-US" sz="2200" dirty="0"/>
              <a:t>R&amp;D</a:t>
            </a:r>
          </a:p>
        </p:txBody>
      </p:sp>
    </p:spTree>
    <p:extLst>
      <p:ext uri="{BB962C8B-B14F-4D97-AF65-F5344CB8AC3E}">
        <p14:creationId xmlns:p14="http://schemas.microsoft.com/office/powerpoint/2010/main" val="182195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200" dirty="0"/>
              <a:t>The MIS collects the data, stores it, and makes it accessible to managers who want to analyze the data by running reports.</a:t>
            </a:r>
          </a:p>
          <a:p>
            <a:endParaRPr lang="en-US" sz="2200" dirty="0"/>
          </a:p>
        </p:txBody>
      </p:sp>
    </p:spTree>
    <p:extLst>
      <p:ext uri="{BB962C8B-B14F-4D97-AF65-F5344CB8AC3E}">
        <p14:creationId xmlns:p14="http://schemas.microsoft.com/office/powerpoint/2010/main" val="2366217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Central Information System</a:t>
            </a:r>
          </a:p>
        </p:txBody>
      </p:sp>
      <p:sp>
        <p:nvSpPr>
          <p:cNvPr id="3" name="Content Placeholder 2"/>
          <p:cNvSpPr>
            <a:spLocks noGrp="1"/>
          </p:cNvSpPr>
          <p:nvPr>
            <p:ph idx="1"/>
          </p:nvPr>
        </p:nvSpPr>
        <p:spPr>
          <a:xfrm>
            <a:off x="685346" y="1721223"/>
            <a:ext cx="7765322" cy="4948517"/>
          </a:xfrm>
        </p:spPr>
        <p:txBody>
          <a:bodyPr>
            <a:normAutofit lnSpcReduction="10000"/>
          </a:bodyPr>
          <a:lstStyle/>
          <a:p>
            <a:pPr algn="just"/>
            <a:r>
              <a:rPr lang="en-US" dirty="0">
                <a:effectLst/>
              </a:rPr>
              <a:t>The goal of an MIS is to be able to correlate multiple data points in order to manage ways to improve operations. </a:t>
            </a:r>
          </a:p>
          <a:p>
            <a:pPr algn="just"/>
            <a:r>
              <a:rPr lang="en-US" dirty="0">
                <a:effectLst/>
              </a:rPr>
              <a:t>For example, being able to compare sales this month to sales a year ago by looking at staffing levels may point to ways to boost revenue. Or being able to compare marketing expenditures by geographic location and link them to sales can also improve decision-making. But the only way this level of analysis is possible is due to data that is compiled through an MIS.</a:t>
            </a:r>
          </a:p>
          <a:p>
            <a:pPr algn="just"/>
            <a:r>
              <a:rPr lang="en-US" dirty="0">
                <a:effectLst/>
              </a:rPr>
              <a:t>Running reports that pull together dissimilar data points is an MIS’ key contribution. </a:t>
            </a:r>
          </a:p>
          <a:p>
            <a:pPr algn="just"/>
            <a:r>
              <a:rPr lang="en-US" dirty="0">
                <a:effectLst/>
              </a:rPr>
              <a:t>MIS implementation is an expensive investment that includes the hardware and software purchases, as well as the integration with existing systems and training of all employees.</a:t>
            </a:r>
          </a:p>
          <a:p>
            <a:pPr marL="0" indent="0" algn="just">
              <a:buNone/>
            </a:pPr>
            <a:endParaRPr lang="en-US" b="1" dirty="0">
              <a:effectLst/>
            </a:endParaRPr>
          </a:p>
          <a:p>
            <a:pPr algn="just"/>
            <a:endParaRPr lang="en-US" dirty="0"/>
          </a:p>
        </p:txBody>
      </p:sp>
    </p:spTree>
    <p:extLst>
      <p:ext uri="{BB962C8B-B14F-4D97-AF65-F5344CB8AC3E}">
        <p14:creationId xmlns:p14="http://schemas.microsoft.com/office/powerpoint/2010/main" val="48713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Management Information System Managers</a:t>
            </a:r>
            <a:endParaRPr lang="en-US" dirty="0"/>
          </a:p>
        </p:txBody>
      </p:sp>
      <p:sp>
        <p:nvSpPr>
          <p:cNvPr id="3" name="Content Placeholder 2"/>
          <p:cNvSpPr>
            <a:spLocks noGrp="1"/>
          </p:cNvSpPr>
          <p:nvPr>
            <p:ph idx="1"/>
          </p:nvPr>
        </p:nvSpPr>
        <p:spPr>
          <a:xfrm>
            <a:off x="685346" y="2096064"/>
            <a:ext cx="7765322" cy="3968560"/>
          </a:xfrm>
        </p:spPr>
        <p:txBody>
          <a:bodyPr>
            <a:normAutofit/>
          </a:bodyPr>
          <a:lstStyle/>
          <a:p>
            <a:pPr algn="just" fontAlgn="base"/>
            <a:r>
              <a:rPr lang="en-US" dirty="0">
                <a:effectLst/>
              </a:rPr>
              <a:t>The role of the MIS manager is to focus on the organization's information and technology systems. </a:t>
            </a:r>
          </a:p>
          <a:p>
            <a:pPr algn="just" fontAlgn="base"/>
            <a:r>
              <a:rPr lang="en-US" dirty="0">
                <a:effectLst/>
              </a:rPr>
              <a:t>The MIS manager typically analyzes the business problems and then designs and maintains computer applications to solve the organization's problems.</a:t>
            </a:r>
          </a:p>
          <a:p>
            <a:pPr algn="just" fontAlgn="base"/>
            <a:r>
              <a:rPr lang="en-US" dirty="0">
                <a:effectLst/>
              </a:rPr>
              <a:t>Within companies and large organizations, the department responsible for computer systems is sometimes called the MIS department. </a:t>
            </a:r>
          </a:p>
          <a:p>
            <a:pPr algn="just" fontAlgn="base"/>
            <a:r>
              <a:rPr lang="en-US" dirty="0">
                <a:effectLst/>
              </a:rPr>
              <a:t>Other names for MIS include information systems (IS) and information technology (IT).</a:t>
            </a:r>
          </a:p>
          <a:p>
            <a:pPr algn="just"/>
            <a:endParaRPr lang="en-US" dirty="0"/>
          </a:p>
        </p:txBody>
      </p:sp>
    </p:spTree>
    <p:extLst>
      <p:ext uri="{BB962C8B-B14F-4D97-AF65-F5344CB8AC3E}">
        <p14:creationId xmlns:p14="http://schemas.microsoft.com/office/powerpoint/2010/main" val="42788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MIS</a:t>
            </a:r>
          </a:p>
        </p:txBody>
      </p:sp>
      <p:sp>
        <p:nvSpPr>
          <p:cNvPr id="3" name="Content Placeholder 2"/>
          <p:cNvSpPr>
            <a:spLocks noGrp="1"/>
          </p:cNvSpPr>
          <p:nvPr>
            <p:ph idx="1"/>
          </p:nvPr>
        </p:nvSpPr>
        <p:spPr>
          <a:xfrm>
            <a:off x="685345" y="1559858"/>
            <a:ext cx="8216607" cy="5244353"/>
          </a:xfrm>
        </p:spPr>
        <p:txBody>
          <a:bodyPr>
            <a:normAutofit fontScale="92500" lnSpcReduction="10000"/>
          </a:bodyPr>
          <a:lstStyle/>
          <a:p>
            <a:pPr marL="0" indent="0" algn="just" fontAlgn="base">
              <a:buNone/>
            </a:pPr>
            <a:r>
              <a:rPr lang="en-US" dirty="0">
                <a:effectLst/>
              </a:rPr>
              <a:t>Management information system is a broad term that incorporates many specialized systems. The major types of systems include the following:</a:t>
            </a:r>
          </a:p>
          <a:p>
            <a:pPr algn="just" fontAlgn="base"/>
            <a:r>
              <a:rPr lang="en-US" b="1" dirty="0">
                <a:effectLst/>
              </a:rPr>
              <a:t>Executive Information System (</a:t>
            </a:r>
            <a:r>
              <a:rPr lang="en-US" b="1" dirty="0" err="1">
                <a:effectLst/>
              </a:rPr>
              <a:t>EIS</a:t>
            </a:r>
            <a:r>
              <a:rPr lang="en-US" b="1" dirty="0">
                <a:effectLst/>
              </a:rPr>
              <a:t>)</a:t>
            </a:r>
          </a:p>
          <a:p>
            <a:pPr algn="just" fontAlgn="base"/>
            <a:r>
              <a:rPr lang="en-US" b="1" dirty="0">
                <a:effectLst/>
              </a:rPr>
              <a:t>Marketing Information System (</a:t>
            </a:r>
            <a:r>
              <a:rPr lang="en-US" b="1" dirty="0" err="1">
                <a:effectLst/>
              </a:rPr>
              <a:t>MkIS</a:t>
            </a:r>
            <a:r>
              <a:rPr lang="en-US" b="1" dirty="0">
                <a:effectLst/>
              </a:rPr>
              <a:t>)</a:t>
            </a:r>
          </a:p>
          <a:p>
            <a:pPr algn="just" fontAlgn="base"/>
            <a:r>
              <a:rPr lang="en-US" b="1" dirty="0">
                <a:effectLst/>
              </a:rPr>
              <a:t>Business Intelligence System (BIS)</a:t>
            </a:r>
          </a:p>
          <a:p>
            <a:pPr algn="just" fontAlgn="base"/>
            <a:r>
              <a:rPr lang="en-US" b="1" dirty="0">
                <a:effectLst/>
              </a:rPr>
              <a:t>Customer Relationship Management System (CRM)</a:t>
            </a:r>
          </a:p>
          <a:p>
            <a:pPr algn="just" fontAlgn="base"/>
            <a:r>
              <a:rPr lang="en-US" b="1" dirty="0">
                <a:effectLst/>
              </a:rPr>
              <a:t>Sales Force Automation System (</a:t>
            </a:r>
            <a:r>
              <a:rPr lang="en-US" b="1" dirty="0" err="1">
                <a:effectLst/>
              </a:rPr>
              <a:t>SFA</a:t>
            </a:r>
            <a:r>
              <a:rPr lang="en-US" b="1" dirty="0">
                <a:effectLst/>
              </a:rPr>
              <a:t>)</a:t>
            </a:r>
          </a:p>
          <a:p>
            <a:pPr algn="just" fontAlgn="base"/>
            <a:r>
              <a:rPr lang="en-US" b="1" dirty="0">
                <a:effectLst/>
              </a:rPr>
              <a:t>Transaction Processing System (</a:t>
            </a:r>
            <a:r>
              <a:rPr lang="en-US" b="1" dirty="0" err="1">
                <a:effectLst/>
              </a:rPr>
              <a:t>TPS</a:t>
            </a:r>
            <a:r>
              <a:rPr lang="en-US" b="1" dirty="0">
                <a:effectLst/>
              </a:rPr>
              <a:t>)</a:t>
            </a:r>
          </a:p>
          <a:p>
            <a:pPr algn="just" fontAlgn="base"/>
            <a:r>
              <a:rPr lang="en-US" b="1" dirty="0">
                <a:effectLst/>
              </a:rPr>
              <a:t>Knowledge Management System (</a:t>
            </a:r>
            <a:r>
              <a:rPr lang="en-US" b="1" dirty="0" err="1">
                <a:effectLst/>
              </a:rPr>
              <a:t>KMS</a:t>
            </a:r>
            <a:r>
              <a:rPr lang="en-US" b="1" dirty="0">
                <a:effectLst/>
              </a:rPr>
              <a:t>)</a:t>
            </a:r>
          </a:p>
          <a:p>
            <a:pPr algn="just" fontAlgn="base"/>
            <a:r>
              <a:rPr lang="en-US" b="1" dirty="0">
                <a:effectLst/>
              </a:rPr>
              <a:t>Financial Accounting System (FAS)</a:t>
            </a:r>
          </a:p>
          <a:p>
            <a:pPr algn="just" fontAlgn="base"/>
            <a:r>
              <a:rPr lang="en-US" b="1" dirty="0">
                <a:effectLst/>
              </a:rPr>
              <a:t>Human Resource Management System </a:t>
            </a:r>
            <a:r>
              <a:rPr lang="en-US" dirty="0">
                <a:effectLst/>
              </a:rPr>
              <a:t>(</a:t>
            </a:r>
            <a:r>
              <a:rPr lang="en-US" dirty="0" err="1">
                <a:effectLst/>
                <a:hlinkClick r:id="rId2"/>
              </a:rPr>
              <a:t>HRMS</a:t>
            </a:r>
            <a:r>
              <a:rPr lang="en-US" dirty="0">
                <a:effectLst/>
              </a:rPr>
              <a:t>)</a:t>
            </a:r>
          </a:p>
          <a:p>
            <a:pPr algn="just" fontAlgn="base"/>
            <a:r>
              <a:rPr lang="en-US" b="1" dirty="0">
                <a:effectLst/>
              </a:rPr>
              <a:t>Supply Chain Management System (</a:t>
            </a:r>
            <a:r>
              <a:rPr lang="en-US" b="1" dirty="0" err="1">
                <a:effectLst/>
              </a:rPr>
              <a:t>SCM</a:t>
            </a:r>
            <a:r>
              <a:rPr lang="en-US" b="1" dirty="0">
                <a:effectLst/>
              </a:rPr>
              <a:t>)</a:t>
            </a:r>
            <a:endParaRPr lang="en-US" dirty="0">
              <a:effectLst/>
            </a:endParaRPr>
          </a:p>
        </p:txBody>
      </p:sp>
    </p:spTree>
    <p:extLst>
      <p:ext uri="{BB962C8B-B14F-4D97-AF65-F5344CB8AC3E}">
        <p14:creationId xmlns:p14="http://schemas.microsoft.com/office/powerpoint/2010/main" val="2267374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 in organizations</a:t>
            </a:r>
          </a:p>
        </p:txBody>
      </p:sp>
      <p:sp>
        <p:nvSpPr>
          <p:cNvPr id="3" name="Content Placeholder 2"/>
          <p:cNvSpPr>
            <a:spLocks noGrp="1"/>
          </p:cNvSpPr>
          <p:nvPr>
            <p:ph idx="1"/>
          </p:nvPr>
        </p:nvSpPr>
        <p:spPr>
          <a:xfrm>
            <a:off x="363072" y="1517843"/>
            <a:ext cx="8431304" cy="3695136"/>
          </a:xfrm>
        </p:spPr>
        <p:txBody>
          <a:bodyPr/>
          <a:lstStyle/>
          <a:p>
            <a:pPr algn="just"/>
            <a:r>
              <a:rPr lang="en-US" dirty="0">
                <a:effectLst/>
              </a:rPr>
              <a:t>A typical organization is divided into operational, middle, and upper level. </a:t>
            </a:r>
          </a:p>
          <a:p>
            <a:pPr algn="just"/>
            <a:r>
              <a:rPr lang="en-US" dirty="0">
                <a:effectLst/>
              </a:rPr>
              <a:t>The information requirements for users at each level differ. </a:t>
            </a:r>
          </a:p>
          <a:p>
            <a:pPr algn="just"/>
            <a:r>
              <a:rPr lang="en-US" dirty="0">
                <a:effectLst/>
              </a:rPr>
              <a:t>There are number of information systems that support each level in an organization.</a:t>
            </a:r>
            <a:endParaRPr lang="en-US" dirty="0"/>
          </a:p>
        </p:txBody>
      </p:sp>
      <p:pic>
        <p:nvPicPr>
          <p:cNvPr id="2050" name="Picture 2" descr="Types of Information System: TPS, DSS &amp; Pyrami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5964" y="3341595"/>
            <a:ext cx="5903260" cy="3516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67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Management</a:t>
            </a:r>
          </a:p>
        </p:txBody>
      </p:sp>
      <p:sp>
        <p:nvSpPr>
          <p:cNvPr id="3" name="Content Placeholder 2"/>
          <p:cNvSpPr>
            <a:spLocks noGrp="1"/>
          </p:cNvSpPr>
          <p:nvPr>
            <p:ph idx="1"/>
          </p:nvPr>
        </p:nvSpPr>
        <p:spPr>
          <a:xfrm>
            <a:off x="4303057" y="1627095"/>
            <a:ext cx="4679578" cy="5109882"/>
          </a:xfrm>
        </p:spPr>
        <p:txBody>
          <a:bodyPr>
            <a:normAutofit fontScale="85000" lnSpcReduction="10000"/>
          </a:bodyPr>
          <a:lstStyle/>
          <a:p>
            <a:pPr algn="just"/>
            <a:r>
              <a:rPr lang="en-US" dirty="0">
                <a:effectLst/>
              </a:rPr>
              <a:t>Concerned with performing day to day business transactions of the organization.</a:t>
            </a:r>
          </a:p>
          <a:p>
            <a:pPr algn="just"/>
            <a:r>
              <a:rPr lang="en-US" dirty="0">
                <a:effectLst/>
              </a:rPr>
              <a:t>Examples of users at this level of management include cashiers at a point of sale, bank tellers, nurses in a hospital, customer care staff, etc.</a:t>
            </a:r>
          </a:p>
          <a:p>
            <a:pPr algn="just"/>
            <a:r>
              <a:rPr lang="en-US" dirty="0">
                <a:effectLst/>
              </a:rPr>
              <a:t>Users at this level use make structured decisions. This means that they have defined rules that guides them while making decisions.</a:t>
            </a:r>
          </a:p>
          <a:p>
            <a:pPr algn="just"/>
            <a:r>
              <a:rPr lang="en-US" dirty="0">
                <a:effectLst/>
              </a:rPr>
              <a:t>For example, if a store sells items on credit and they have a credit policy that has some set limit on the borrowing. All the sales person needs to decide whether to give credit to a customer or not is based on the current credit information from the system.</a:t>
            </a:r>
          </a:p>
        </p:txBody>
      </p:sp>
      <p:pic>
        <p:nvPicPr>
          <p:cNvPr id="4" name="Picture 2" descr="Types of Information System: TPS, DSS &amp; Pyramid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74255"/>
            <a:ext cx="4289612" cy="3229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11171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14835</TotalTime>
  <Words>1538</Words>
  <Application>Microsoft Office PowerPoint</Application>
  <PresentationFormat>On-screen Show (4:3)</PresentationFormat>
  <Paragraphs>98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Wingdings</vt:lpstr>
      <vt:lpstr>Gallery</vt:lpstr>
      <vt:lpstr>Management information system</vt:lpstr>
      <vt:lpstr>What is Management Information Systems (MIS)?</vt:lpstr>
      <vt:lpstr>Improved Decision-Making </vt:lpstr>
      <vt:lpstr>PowerPoint Presentation</vt:lpstr>
      <vt:lpstr>Central Information System</vt:lpstr>
      <vt:lpstr>Management Information System Managers</vt:lpstr>
      <vt:lpstr>TYPES OF MIS</vt:lpstr>
      <vt:lpstr>MIS in organizations</vt:lpstr>
      <vt:lpstr>Operational Management</vt:lpstr>
      <vt:lpstr>Tactical Management</vt:lpstr>
      <vt:lpstr>Strategic Management</vt:lpstr>
      <vt:lpstr>Transaction Processing System (TPS)</vt:lpstr>
      <vt:lpstr>Transaction Processing System (TPS)</vt:lpstr>
      <vt:lpstr>Management Information System (MIS)</vt:lpstr>
      <vt:lpstr>Management Information System (MIS)</vt:lpstr>
      <vt:lpstr>Decision Support System (DSS)</vt:lpstr>
      <vt:lpstr>Decision Support System (DSS)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information system</dc:title>
  <dc:creator>Komal Junaid</dc:creator>
  <cp:lastModifiedBy>Komal Junaid</cp:lastModifiedBy>
  <cp:revision>27</cp:revision>
  <dcterms:created xsi:type="dcterms:W3CDTF">2019-09-12T06:07:15Z</dcterms:created>
  <dcterms:modified xsi:type="dcterms:W3CDTF">2020-09-14T11:51:32Z</dcterms:modified>
</cp:coreProperties>
</file>